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4" r:id="rId8"/>
    <p:sldId id="265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709" autoAdjust="0"/>
    <p:restoredTop sz="94660"/>
  </p:normalViewPr>
  <p:slideViewPr>
    <p:cSldViewPr>
      <p:cViewPr>
        <p:scale>
          <a:sx n="61" d="100"/>
          <a:sy n="61" d="100"/>
        </p:scale>
        <p:origin x="-678" y="-47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81350"/>
            <a:ext cx="7315200" cy="838200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sz="4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Thaer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00101"/>
            <a:ext cx="8763000" cy="1900238"/>
          </a:xfrm>
          <a:blipFill>
            <a:blip r:embed="rId2"/>
            <a:tile tx="0" ty="0" sx="100000" sy="100000" flip="none" algn="tl"/>
          </a:blip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</a:rPr>
              <a:t>Tissue Processing</a:t>
            </a:r>
            <a:endParaRPr lang="en-US" sz="6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50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Decalcification: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9144000" cy="40957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the process of removal of the calcium salts from the</a:t>
            </a:r>
          </a:p>
          <a:p>
            <a:r>
              <a:rPr lang="en-US" dirty="0"/>
              <a:t>specimen.</a:t>
            </a:r>
          </a:p>
          <a:p>
            <a:r>
              <a:rPr lang="en-US" dirty="0" smtClean="0"/>
              <a:t> </a:t>
            </a:r>
            <a:r>
              <a:rPr lang="en-US" dirty="0"/>
              <a:t>The various agents used for decalcifying are;</a:t>
            </a:r>
          </a:p>
          <a:p>
            <a:pPr marL="0" indent="0">
              <a:buNone/>
            </a:pPr>
            <a:r>
              <a:rPr lang="en-US" dirty="0"/>
              <a:t>• Nitric acid</a:t>
            </a:r>
          </a:p>
          <a:p>
            <a:pPr marL="0" indent="0">
              <a:buNone/>
            </a:pPr>
            <a:r>
              <a:rPr lang="en-US" dirty="0"/>
              <a:t>• Hydrochloric acid</a:t>
            </a:r>
          </a:p>
          <a:p>
            <a:pPr marL="0" indent="0">
              <a:buNone/>
            </a:pPr>
            <a:r>
              <a:rPr lang="en-US" dirty="0"/>
              <a:t>• Formic acid</a:t>
            </a:r>
          </a:p>
          <a:p>
            <a:pPr marL="0" indent="0">
              <a:buNone/>
            </a:pPr>
            <a:r>
              <a:rPr lang="en-US" dirty="0"/>
              <a:t>• Picric acid</a:t>
            </a:r>
          </a:p>
          <a:p>
            <a:pPr marL="0" indent="0">
              <a:buNone/>
            </a:pPr>
            <a:r>
              <a:rPr lang="en-US" dirty="0"/>
              <a:t>• Acetic acid</a:t>
            </a:r>
          </a:p>
          <a:p>
            <a:pPr marL="0" indent="0">
              <a:buNone/>
            </a:pPr>
            <a:r>
              <a:rPr lang="en-US" dirty="0"/>
              <a:t>• Citric acid</a:t>
            </a:r>
          </a:p>
        </p:txBody>
      </p:sp>
    </p:spTree>
    <p:extLst>
      <p:ext uri="{BB962C8B-B14F-4D97-AF65-F5344CB8AC3E}">
        <p14:creationId xmlns:p14="http://schemas.microsoft.com/office/powerpoint/2010/main" xmlns="" val="9275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1949"/>
            <a:ext cx="8229600" cy="70127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Dehydration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the process in which the water content in the tissue to </a:t>
            </a:r>
            <a:r>
              <a:rPr lang="en-US" dirty="0" smtClean="0"/>
              <a:t>be processed </a:t>
            </a:r>
            <a:r>
              <a:rPr lang="en-US" dirty="0"/>
              <a:t>is completely reduced by passing the tissue</a:t>
            </a:r>
          </a:p>
          <a:p>
            <a:pPr marL="0" indent="0" algn="just">
              <a:buNone/>
            </a:pPr>
            <a:r>
              <a:rPr lang="en-US" dirty="0" smtClean="0"/>
              <a:t>  through </a:t>
            </a:r>
            <a:r>
              <a:rPr lang="en-US" dirty="0"/>
              <a:t>increasing concentrations of dehydrating agents.</a:t>
            </a:r>
          </a:p>
          <a:p>
            <a:pPr algn="just"/>
            <a:r>
              <a:rPr lang="en-US" dirty="0"/>
              <a:t>The various dehydrating agents used are ;</a:t>
            </a:r>
          </a:p>
          <a:p>
            <a:pPr algn="just"/>
            <a:r>
              <a:rPr lang="en-US" dirty="0" smtClean="0"/>
              <a:t>Ethyl </a:t>
            </a:r>
            <a:r>
              <a:rPr lang="en-US" dirty="0"/>
              <a:t>alcohol</a:t>
            </a:r>
          </a:p>
          <a:p>
            <a:pPr algn="just"/>
            <a:r>
              <a:rPr lang="en-US" dirty="0" smtClean="0"/>
              <a:t>Acetone</a:t>
            </a:r>
            <a:endParaRPr lang="en-US" dirty="0"/>
          </a:p>
          <a:p>
            <a:pPr algn="just"/>
            <a:r>
              <a:rPr lang="en-US" dirty="0" smtClean="0"/>
              <a:t>Isopropyl </a:t>
            </a:r>
            <a:r>
              <a:rPr lang="en-US" dirty="0"/>
              <a:t>alcohol</a:t>
            </a:r>
          </a:p>
        </p:txBody>
      </p:sp>
    </p:spTree>
    <p:extLst>
      <p:ext uri="{BB962C8B-B14F-4D97-AF65-F5344CB8AC3E}">
        <p14:creationId xmlns:p14="http://schemas.microsoft.com/office/powerpoint/2010/main" xmlns="" val="20184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3200" dirty="0"/>
              <a:t>The duration of the procedure can be noted down as;</a:t>
            </a:r>
            <a:br>
              <a:rPr lang="en-US" sz="3200" dirty="0"/>
            </a:br>
            <a:r>
              <a:rPr lang="en-US" sz="3200" dirty="0"/>
              <a:t>1</a:t>
            </a:r>
            <a:r>
              <a:rPr lang="en-US" sz="3200" dirty="0" smtClean="0"/>
              <a:t>.  </a:t>
            </a:r>
            <a:r>
              <a:rPr lang="en-US" sz="3200" dirty="0"/>
              <a:t>70 % alcohol – 1 hour</a:t>
            </a:r>
            <a:br>
              <a:rPr lang="en-US" sz="3200" dirty="0"/>
            </a:br>
            <a:r>
              <a:rPr lang="en-US" sz="3200" dirty="0"/>
              <a:t>2. </a:t>
            </a:r>
            <a:r>
              <a:rPr lang="en-US" sz="3200" dirty="0" smtClean="0"/>
              <a:t> 70 </a:t>
            </a:r>
            <a:r>
              <a:rPr lang="en-US" sz="3200" dirty="0"/>
              <a:t>% alcohol – 1 hour</a:t>
            </a:r>
            <a:br>
              <a:rPr lang="en-US" sz="3200" dirty="0"/>
            </a:br>
            <a:r>
              <a:rPr lang="en-US" sz="3200" dirty="0"/>
              <a:t>3</a:t>
            </a:r>
            <a:r>
              <a:rPr lang="en-US" sz="3200" dirty="0" smtClean="0"/>
              <a:t>.  </a:t>
            </a:r>
            <a:r>
              <a:rPr lang="en-US" sz="3200" dirty="0"/>
              <a:t>95 % alcohol – 1 hour</a:t>
            </a:r>
            <a:br>
              <a:rPr lang="en-US" sz="3200" dirty="0"/>
            </a:br>
            <a:r>
              <a:rPr lang="en-US" sz="3200" dirty="0"/>
              <a:t>4</a:t>
            </a:r>
            <a:r>
              <a:rPr lang="en-US" sz="3200" dirty="0" smtClean="0"/>
              <a:t>.  </a:t>
            </a:r>
            <a:r>
              <a:rPr lang="en-US" sz="3200" dirty="0"/>
              <a:t>95 % alcohol – 1 hour</a:t>
            </a:r>
            <a:br>
              <a:rPr lang="en-US" sz="3200" dirty="0"/>
            </a:br>
            <a:r>
              <a:rPr lang="en-US" sz="3200" dirty="0"/>
              <a:t>5. Absolute alcohol – 1 hour</a:t>
            </a:r>
            <a:br>
              <a:rPr lang="en-US" sz="3200" dirty="0"/>
            </a:br>
            <a:r>
              <a:rPr lang="en-US" sz="3200" dirty="0"/>
              <a:t>6. Absolute alcohol – 1 hour</a:t>
            </a:r>
            <a:br>
              <a:rPr lang="en-US" sz="3200" dirty="0"/>
            </a:br>
            <a:r>
              <a:rPr lang="en-US" sz="3200" dirty="0"/>
              <a:t>7. Absolute alcohol – 1 hour</a:t>
            </a:r>
          </a:p>
        </p:txBody>
      </p:sp>
    </p:spTree>
    <p:extLst>
      <p:ext uri="{BB962C8B-B14F-4D97-AF65-F5344CB8AC3E}">
        <p14:creationId xmlns:p14="http://schemas.microsoft.com/office/powerpoint/2010/main" xmlns="" val="143778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CLEARING ( DEALCOHOLIZATION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the procedure where in the alcohol in the tissue </a:t>
            </a:r>
            <a:r>
              <a:rPr lang="en-US" dirty="0" smtClean="0"/>
              <a:t>is replaced </a:t>
            </a:r>
            <a:r>
              <a:rPr lang="en-US" dirty="0"/>
              <a:t>by a fluid which will dissolve the wax used </a:t>
            </a:r>
            <a:r>
              <a:rPr lang="en-US" dirty="0" smtClean="0"/>
              <a:t>for impregnating </a:t>
            </a:r>
            <a:r>
              <a:rPr lang="en-US" dirty="0"/>
              <a:t>the tissues .</a:t>
            </a:r>
          </a:p>
          <a:p>
            <a:pPr algn="just"/>
            <a:r>
              <a:rPr lang="en-US" dirty="0"/>
              <a:t>The various clearing agents used are ;</a:t>
            </a:r>
          </a:p>
          <a:p>
            <a:pPr algn="just"/>
            <a:r>
              <a:rPr lang="en-US" dirty="0" smtClean="0"/>
              <a:t>Cedar </a:t>
            </a:r>
            <a:r>
              <a:rPr lang="en-US" dirty="0"/>
              <a:t>wood oil : The best agent but is expensive.</a:t>
            </a:r>
          </a:p>
          <a:p>
            <a:pPr algn="just"/>
            <a:r>
              <a:rPr lang="en-US" dirty="0" smtClean="0"/>
              <a:t>Benzene </a:t>
            </a:r>
            <a:r>
              <a:rPr lang="en-US" dirty="0"/>
              <a:t>: It is carcinogenic.</a:t>
            </a:r>
          </a:p>
          <a:p>
            <a:pPr algn="just"/>
            <a:r>
              <a:rPr lang="en-US" dirty="0" smtClean="0"/>
              <a:t>Xylene </a:t>
            </a:r>
            <a:r>
              <a:rPr lang="en-US" dirty="0"/>
              <a:t>: It is most commonly used.</a:t>
            </a:r>
          </a:p>
          <a:p>
            <a:pPr algn="just"/>
            <a:r>
              <a:rPr lang="en-US" dirty="0" smtClean="0"/>
              <a:t>Chloroform</a:t>
            </a:r>
            <a:r>
              <a:rPr lang="en-US" dirty="0"/>
              <a:t>: Toxic and expensive.</a:t>
            </a:r>
          </a:p>
        </p:txBody>
      </p:sp>
    </p:spTree>
    <p:extLst>
      <p:ext uri="{BB962C8B-B14F-4D97-AF65-F5344CB8AC3E}">
        <p14:creationId xmlns:p14="http://schemas.microsoft.com/office/powerpoint/2010/main" xmlns="" val="1642161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Impregnation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In </a:t>
            </a:r>
            <a:r>
              <a:rPr lang="en-US" dirty="0"/>
              <a:t>this the tissue is kept in a wax bath containing molten</a:t>
            </a:r>
          </a:p>
          <a:p>
            <a:pPr algn="just"/>
            <a:r>
              <a:rPr lang="en-US" dirty="0"/>
              <a:t>paraffin wax for 6 – 8 hours 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wax is infiltrated in the </a:t>
            </a:r>
            <a:r>
              <a:rPr lang="en-US" dirty="0" smtClean="0"/>
              <a:t>interties </a:t>
            </a:r>
            <a:r>
              <a:rPr lang="en-US" dirty="0"/>
              <a:t>of the tissue </a:t>
            </a:r>
            <a:r>
              <a:rPr lang="en-US" dirty="0" smtClean="0"/>
              <a:t>which increases </a:t>
            </a:r>
            <a:r>
              <a:rPr lang="en-US" dirty="0"/>
              <a:t>the optical differentiation &amp; hardens the tissue </a:t>
            </a:r>
            <a:r>
              <a:rPr lang="en-US" dirty="0" smtClean="0"/>
              <a:t>&amp; helps </a:t>
            </a:r>
            <a:r>
              <a:rPr lang="en-US" dirty="0"/>
              <a:t>in easy sectioning of the tissue.</a:t>
            </a:r>
          </a:p>
        </p:txBody>
      </p:sp>
    </p:spTree>
    <p:extLst>
      <p:ext uri="{BB962C8B-B14F-4D97-AF65-F5344CB8AC3E}">
        <p14:creationId xmlns:p14="http://schemas.microsoft.com/office/powerpoint/2010/main" xmlns="" val="2961748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Embedding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done by </a:t>
            </a:r>
            <a:r>
              <a:rPr lang="en-US" dirty="0" smtClean="0"/>
              <a:t>transferring </a:t>
            </a:r>
            <a:r>
              <a:rPr lang="en-US" dirty="0"/>
              <a:t>the tissue which has been </a:t>
            </a:r>
            <a:r>
              <a:rPr lang="en-US" dirty="0" smtClean="0"/>
              <a:t>cleared of </a:t>
            </a:r>
            <a:r>
              <a:rPr lang="en-US" dirty="0"/>
              <a:t>the alcohol to a </a:t>
            </a:r>
            <a:r>
              <a:rPr lang="en-US" dirty="0" err="1"/>
              <a:t>mould</a:t>
            </a:r>
            <a:r>
              <a:rPr lang="en-US" dirty="0"/>
              <a:t> filled with molten wax &amp; is </a:t>
            </a:r>
            <a:r>
              <a:rPr lang="en-US" dirty="0" smtClean="0"/>
              <a:t>allowed to </a:t>
            </a:r>
            <a:r>
              <a:rPr lang="en-US" dirty="0"/>
              <a:t>cool </a:t>
            </a:r>
            <a:r>
              <a:rPr lang="en-US" dirty="0" smtClean="0"/>
              <a:t>&amp; solidify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After </a:t>
            </a:r>
            <a:r>
              <a:rPr lang="en-US" dirty="0"/>
              <a:t>solidification, a wax block is obtained which is then</a:t>
            </a:r>
          </a:p>
          <a:p>
            <a:pPr algn="just"/>
            <a:r>
              <a:rPr lang="en-US" dirty="0"/>
              <a:t>sectioned to obtain ribbons.</a:t>
            </a:r>
          </a:p>
        </p:txBody>
      </p:sp>
    </p:spTree>
    <p:extLst>
      <p:ext uri="{BB962C8B-B14F-4D97-AF65-F5344CB8AC3E}">
        <p14:creationId xmlns:p14="http://schemas.microsoft.com/office/powerpoint/2010/main" xmlns="" val="201044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85950"/>
            <a:ext cx="356718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123950"/>
            <a:ext cx="38862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Jar containing molten paraffin wax: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62150"/>
            <a:ext cx="3494459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1276350"/>
            <a:ext cx="35052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</a:rPr>
              <a:t>Paraffin block</a:t>
            </a:r>
          </a:p>
        </p:txBody>
      </p:sp>
    </p:spTree>
    <p:extLst>
      <p:ext uri="{BB962C8B-B14F-4D97-AF65-F5344CB8AC3E}">
        <p14:creationId xmlns:p14="http://schemas.microsoft.com/office/powerpoint/2010/main" xmlns="" val="90031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Section Cutting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1"/>
            <a:ext cx="9144000" cy="394528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the procedure in which the blocks which have </a:t>
            </a:r>
            <a:r>
              <a:rPr lang="en-US" dirty="0" smtClean="0"/>
              <a:t>been prepared </a:t>
            </a:r>
            <a:r>
              <a:rPr lang="en-US" dirty="0"/>
              <a:t>are cut or sectioned and thin strips of </a:t>
            </a:r>
            <a:r>
              <a:rPr lang="en-US" dirty="0" smtClean="0"/>
              <a:t>varying thickness </a:t>
            </a:r>
            <a:r>
              <a:rPr lang="en-US" dirty="0"/>
              <a:t>are prepared.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The instrument by which this is done is called as </a:t>
            </a:r>
            <a:r>
              <a:rPr lang="en-US" dirty="0" smtClean="0"/>
              <a:t>a Microtome</a:t>
            </a:r>
            <a:r>
              <a:rPr lang="en-US" dirty="0"/>
              <a:t>.</a:t>
            </a:r>
          </a:p>
          <a:p>
            <a:pPr algn="just"/>
            <a:r>
              <a:rPr lang="en-US" dirty="0" smtClean="0"/>
              <a:t>TYPES </a:t>
            </a:r>
            <a:r>
              <a:rPr lang="en-US" dirty="0"/>
              <a:t>OF MICROTOMES:</a:t>
            </a:r>
          </a:p>
          <a:p>
            <a:pPr algn="just"/>
            <a:r>
              <a:rPr lang="en-US" dirty="0"/>
              <a:t>• Sliding</a:t>
            </a:r>
          </a:p>
          <a:p>
            <a:pPr algn="just"/>
            <a:r>
              <a:rPr lang="en-US" dirty="0"/>
              <a:t>• Rotary</a:t>
            </a:r>
          </a:p>
          <a:p>
            <a:pPr algn="just"/>
            <a:r>
              <a:rPr lang="en-US" dirty="0"/>
              <a:t>• Rocking</a:t>
            </a:r>
          </a:p>
          <a:p>
            <a:pPr algn="just"/>
            <a:r>
              <a:rPr lang="en-US" dirty="0"/>
              <a:t>• Freezing</a:t>
            </a:r>
          </a:p>
          <a:p>
            <a:pPr algn="just"/>
            <a:r>
              <a:rPr lang="en-US" dirty="0"/>
              <a:t>• Base sledge</a:t>
            </a:r>
          </a:p>
        </p:txBody>
      </p:sp>
    </p:spTree>
    <p:extLst>
      <p:ext uri="{BB962C8B-B14F-4D97-AF65-F5344CB8AC3E}">
        <p14:creationId xmlns:p14="http://schemas.microsoft.com/office/powerpoint/2010/main" xmlns="" val="222213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Parts of a Microtome ( Rotary )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495800" cy="33944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A. Block holder</a:t>
            </a:r>
          </a:p>
          <a:p>
            <a:r>
              <a:rPr lang="en-US" dirty="0"/>
              <a:t>B. Knife clamp screws</a:t>
            </a:r>
          </a:p>
          <a:p>
            <a:r>
              <a:rPr lang="en-US" dirty="0"/>
              <a:t>C. Knife clamps</a:t>
            </a:r>
          </a:p>
          <a:p>
            <a:r>
              <a:rPr lang="en-US" dirty="0"/>
              <a:t>D. Block adjustment</a:t>
            </a:r>
          </a:p>
          <a:p>
            <a:r>
              <a:rPr lang="en-US" dirty="0"/>
              <a:t>E. Thickness gauge</a:t>
            </a:r>
          </a:p>
          <a:p>
            <a:r>
              <a:rPr lang="en-US" dirty="0"/>
              <a:t>F. Angle of tilt adjustment</a:t>
            </a:r>
          </a:p>
          <a:p>
            <a:r>
              <a:rPr lang="en-US" dirty="0"/>
              <a:t>G. Operating handle.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132" y="1363992"/>
            <a:ext cx="4099668" cy="311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098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Tissue floatation bath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76350"/>
            <a:ext cx="54102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/>
              <a:t>is a thermostatically </a:t>
            </a:r>
            <a:r>
              <a:rPr lang="en-US" dirty="0" smtClean="0"/>
              <a:t>controlled water </a:t>
            </a:r>
            <a:r>
              <a:rPr lang="en-US" dirty="0"/>
              <a:t>bath with the </a:t>
            </a:r>
            <a:r>
              <a:rPr lang="en-US" dirty="0" smtClean="0"/>
              <a:t>inside </a:t>
            </a:r>
            <a:r>
              <a:rPr lang="en-US" dirty="0" err="1" smtClean="0"/>
              <a:t>coloure</a:t>
            </a:r>
            <a:r>
              <a:rPr lang="en-US" dirty="0" smtClean="0"/>
              <a:t> </a:t>
            </a:r>
            <a:r>
              <a:rPr lang="en-US" dirty="0"/>
              <a:t>black.</a:t>
            </a:r>
          </a:p>
          <a:p>
            <a:r>
              <a:rPr lang="en-US" dirty="0"/>
              <a:t>It is maintained at a </a:t>
            </a:r>
            <a:r>
              <a:rPr lang="en-US" dirty="0" smtClean="0"/>
              <a:t>temperature maintained </a:t>
            </a:r>
            <a:r>
              <a:rPr lang="en-US" dirty="0"/>
              <a:t>5 – 6 degree </a:t>
            </a:r>
            <a:r>
              <a:rPr lang="en-US" dirty="0" smtClean="0"/>
              <a:t>below the </a:t>
            </a:r>
            <a:r>
              <a:rPr lang="en-US" dirty="0"/>
              <a:t>melting point of paraffin</a:t>
            </a:r>
          </a:p>
          <a:p>
            <a:r>
              <a:rPr lang="en-US" dirty="0"/>
              <a:t>wax.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52550"/>
            <a:ext cx="301700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algn="just"/>
            <a:r>
              <a:rPr lang="en-US" dirty="0">
                <a:solidFill>
                  <a:srgbClr val="0070C0"/>
                </a:solidFill>
              </a:rPr>
              <a:t>Tissue processing </a:t>
            </a:r>
            <a:r>
              <a:rPr lang="en-US" dirty="0"/>
              <a:t>: A procedure which need to take place after gross examination  between tissue fixation and the embedding and then  sectioning  of paraffin </a:t>
            </a:r>
            <a:r>
              <a:rPr lang="en-US" dirty="0" smtClean="0"/>
              <a:t>blocks.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958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276351"/>
            <a:ext cx="4191001" cy="305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76351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139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Staining 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Staining </a:t>
            </a:r>
            <a:r>
              <a:rPr lang="en-US" dirty="0"/>
              <a:t>of the section is done to bring out the particular </a:t>
            </a:r>
            <a:r>
              <a:rPr lang="en-US" dirty="0" smtClean="0"/>
              <a:t>details in </a:t>
            </a:r>
            <a:r>
              <a:rPr lang="en-US" dirty="0"/>
              <a:t>the tissue under study .</a:t>
            </a:r>
          </a:p>
          <a:p>
            <a:pPr algn="just"/>
            <a:r>
              <a:rPr lang="en-US" dirty="0"/>
              <a:t>The most commonly used stain in routine practice </a:t>
            </a:r>
            <a:r>
              <a:rPr lang="en-US" dirty="0" smtClean="0"/>
              <a:t>is </a:t>
            </a:r>
            <a:r>
              <a:rPr lang="en-US" dirty="0" err="1" smtClean="0"/>
              <a:t>Haematoxylin</a:t>
            </a:r>
            <a:r>
              <a:rPr lang="en-US" dirty="0" smtClean="0"/>
              <a:t> </a:t>
            </a:r>
            <a:r>
              <a:rPr lang="en-US" dirty="0"/>
              <a:t>&amp; eosin stain.</a:t>
            </a:r>
          </a:p>
        </p:txBody>
      </p:sp>
    </p:spTree>
    <p:extLst>
      <p:ext uri="{BB962C8B-B14F-4D97-AF65-F5344CB8AC3E}">
        <p14:creationId xmlns:p14="http://schemas.microsoft.com/office/powerpoint/2010/main" xmlns="" val="38054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Result</a:t>
            </a:r>
            <a:r>
              <a:rPr lang="en-US" dirty="0"/>
              <a:t> 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00151"/>
            <a:ext cx="4191000" cy="3048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nucleus stains Blue</a:t>
            </a:r>
          </a:p>
          <a:p>
            <a:r>
              <a:rPr lang="en-US" dirty="0"/>
              <a:t>The cytoplasm stains pink.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23950"/>
            <a:ext cx="4038600" cy="301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424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Steps of tissue processing in histopathology laboratory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4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dirty="0"/>
              <a:t>There are main 2 steps  in preparation of  slide</a:t>
            </a:r>
            <a:r>
              <a:rPr lang="en-US" dirty="0"/>
              <a:t>:</a:t>
            </a:r>
          </a:p>
          <a:p>
            <a:pPr lvl="0"/>
            <a:r>
              <a:rPr lang="en-US" dirty="0"/>
              <a:t>1. Sectioning of tissue</a:t>
            </a:r>
          </a:p>
          <a:p>
            <a:pPr lvl="0"/>
            <a:r>
              <a:rPr lang="en-US" dirty="0"/>
              <a:t>2.Staining  of tissue</a:t>
            </a:r>
          </a:p>
          <a:p>
            <a:pPr lvl="0"/>
            <a:r>
              <a:rPr lang="en-US" b="1" dirty="0"/>
              <a:t>1.Sectioning of tissue are 2 Types</a:t>
            </a:r>
            <a:endParaRPr lang="en-US" dirty="0"/>
          </a:p>
          <a:p>
            <a:pPr lvl="0"/>
            <a:r>
              <a:rPr lang="en-US" dirty="0"/>
              <a:t>A. Frozen sectioning</a:t>
            </a:r>
          </a:p>
          <a:p>
            <a:pPr lvl="0"/>
            <a:r>
              <a:rPr lang="en-US" dirty="0"/>
              <a:t>B. Paraffin sectioning</a:t>
            </a:r>
          </a:p>
          <a:p>
            <a:pPr lvl="0"/>
            <a:r>
              <a:rPr lang="en-US" b="1" dirty="0"/>
              <a:t>2.Staining of tissue are 2 types</a:t>
            </a:r>
            <a:endParaRPr lang="en-US" dirty="0"/>
          </a:p>
          <a:p>
            <a:pPr lvl="0"/>
            <a:r>
              <a:rPr lang="en-US" b="1" dirty="0" err="1"/>
              <a:t>A.Routine</a:t>
            </a:r>
            <a:r>
              <a:rPr lang="en-US" b="1" dirty="0"/>
              <a:t> </a:t>
            </a:r>
            <a:r>
              <a:rPr lang="en-US" b="1" dirty="0" smtClean="0"/>
              <a:t>stain: </a:t>
            </a:r>
            <a:r>
              <a:rPr lang="en-US" dirty="0" smtClean="0"/>
              <a:t>H </a:t>
            </a:r>
            <a:r>
              <a:rPr lang="en-US" dirty="0"/>
              <a:t>and E </a:t>
            </a:r>
            <a:r>
              <a:rPr lang="en-US" dirty="0" smtClean="0"/>
              <a:t>stain</a:t>
            </a:r>
            <a:endParaRPr lang="en-US" dirty="0"/>
          </a:p>
          <a:p>
            <a:pPr lvl="0"/>
            <a:r>
              <a:rPr lang="en-US" dirty="0" err="1" smtClean="0"/>
              <a:t>B</a:t>
            </a:r>
            <a:r>
              <a:rPr lang="en-US" b="1" dirty="0" err="1" smtClean="0"/>
              <a:t>.Special</a:t>
            </a:r>
            <a:r>
              <a:rPr lang="en-US" dirty="0" smtClean="0"/>
              <a:t> </a:t>
            </a:r>
            <a:r>
              <a:rPr lang="en-US" b="1" dirty="0"/>
              <a:t>stain: </a:t>
            </a:r>
            <a:r>
              <a:rPr lang="en-US" dirty="0"/>
              <a:t>PAS </a:t>
            </a:r>
            <a:r>
              <a:rPr lang="en-US" dirty="0" smtClean="0"/>
              <a:t> </a:t>
            </a:r>
            <a:r>
              <a:rPr lang="en-US" dirty="0" err="1" smtClean="0"/>
              <a:t>stain,Giemsa</a:t>
            </a:r>
            <a:r>
              <a:rPr lang="en-US" dirty="0" smtClean="0"/>
              <a:t>  stain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30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Paraffin sectioning can be done 2 ways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0100"/>
            <a:ext cx="91440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1.Automated </a:t>
            </a:r>
            <a:r>
              <a:rPr lang="en-US" dirty="0"/>
              <a:t>tissue  processioning </a:t>
            </a:r>
            <a:endParaRPr lang="en-US" dirty="0" smtClean="0"/>
          </a:p>
          <a:p>
            <a:r>
              <a:rPr lang="en-US" dirty="0" smtClean="0"/>
              <a:t>2.Manual t.  p.  </a:t>
            </a:r>
          </a:p>
          <a:p>
            <a:r>
              <a:rPr lang="en-US" dirty="0" smtClean="0"/>
              <a:t>Tissues </a:t>
            </a:r>
            <a:r>
              <a:rPr lang="en-US" dirty="0"/>
              <a:t>that come to the histopathology laboratory  are </a:t>
            </a:r>
          </a:p>
          <a:p>
            <a:r>
              <a:rPr lang="en-US" dirty="0"/>
              <a:t>    a. Biopsy specimen like </a:t>
            </a:r>
            <a:r>
              <a:rPr lang="en-US" dirty="0" smtClean="0"/>
              <a:t>cervical </a:t>
            </a:r>
            <a:r>
              <a:rPr lang="en-US" dirty="0"/>
              <a:t>biopsy.</a:t>
            </a:r>
          </a:p>
          <a:p>
            <a:r>
              <a:rPr lang="en-US" dirty="0"/>
              <a:t>     b</a:t>
            </a:r>
            <a:r>
              <a:rPr lang="en-US" dirty="0" smtClean="0"/>
              <a:t>. Resected  </a:t>
            </a:r>
            <a:r>
              <a:rPr lang="en-US" dirty="0"/>
              <a:t>disease organ like gall bladder,  uterus,  breast </a:t>
            </a:r>
            <a:r>
              <a:rPr lang="en-US" dirty="0" smtClean="0"/>
              <a:t>, soft </a:t>
            </a:r>
            <a:r>
              <a:rPr lang="en-US" dirty="0"/>
              <a:t>tissue  etc.</a:t>
            </a:r>
          </a:p>
          <a:p>
            <a:r>
              <a:rPr lang="en-US" dirty="0"/>
              <a:t>     c.  Resected  organ or tissue after  chemotherapy or </a:t>
            </a:r>
            <a:r>
              <a:rPr lang="en-US" dirty="0" smtClean="0"/>
              <a:t>radiotherapy.</a:t>
            </a:r>
          </a:p>
          <a:p>
            <a:r>
              <a:rPr lang="en-US" dirty="0"/>
              <a:t> </a:t>
            </a:r>
            <a:r>
              <a:rPr lang="en-US" dirty="0" smtClean="0"/>
              <a:t>   e</a:t>
            </a:r>
            <a:r>
              <a:rPr lang="en-US" dirty="0"/>
              <a:t>. Autopsy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474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Protocols followed in </a:t>
            </a:r>
            <a:r>
              <a:rPr lang="en-US" dirty="0" smtClean="0">
                <a:solidFill>
                  <a:srgbClr val="0070C0"/>
                </a:solidFill>
              </a:rPr>
              <a:t>Histotechniques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42290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</a:t>
            </a:r>
            <a:r>
              <a:rPr lang="en-US" dirty="0"/>
              <a:t>. Receipt &amp; Identification</a:t>
            </a:r>
          </a:p>
          <a:p>
            <a:r>
              <a:rPr lang="en-US" dirty="0"/>
              <a:t>2. Labeling of the specimen with numbering</a:t>
            </a:r>
          </a:p>
          <a:p>
            <a:r>
              <a:rPr lang="en-US" dirty="0"/>
              <a:t>3. Fixation</a:t>
            </a:r>
          </a:p>
          <a:p>
            <a:r>
              <a:rPr lang="en-US" dirty="0"/>
              <a:t>4. Dehydration</a:t>
            </a:r>
          </a:p>
          <a:p>
            <a:r>
              <a:rPr lang="en-US" dirty="0"/>
              <a:t>5. Clearing</a:t>
            </a:r>
          </a:p>
          <a:p>
            <a:r>
              <a:rPr lang="en-US" dirty="0"/>
              <a:t>6. Impregnation</a:t>
            </a:r>
          </a:p>
          <a:p>
            <a:r>
              <a:rPr lang="en-US" dirty="0"/>
              <a:t>7. Embedding</a:t>
            </a:r>
          </a:p>
          <a:p>
            <a:r>
              <a:rPr lang="en-US" dirty="0"/>
              <a:t>8. Section cutting</a:t>
            </a:r>
          </a:p>
          <a:p>
            <a:r>
              <a:rPr lang="en-US" dirty="0"/>
              <a:t>9. Staining</a:t>
            </a:r>
          </a:p>
          <a:p>
            <a:r>
              <a:rPr lang="en-US" dirty="0"/>
              <a:t>10. Mounting</a:t>
            </a:r>
          </a:p>
        </p:txBody>
      </p:sp>
    </p:spTree>
    <p:extLst>
      <p:ext uri="{BB962C8B-B14F-4D97-AF65-F5344CB8AC3E}">
        <p14:creationId xmlns:p14="http://schemas.microsoft.com/office/powerpoint/2010/main" xmlns="" val="23856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001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70C0"/>
                </a:solidFill>
              </a:rPr>
              <a:t>Specimen identification </a:t>
            </a:r>
            <a:r>
              <a:rPr lang="en-US" dirty="0" smtClean="0">
                <a:solidFill>
                  <a:srgbClr val="0070C0"/>
                </a:solidFill>
              </a:rPr>
              <a:t>&amp;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labeling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14450"/>
            <a:ext cx="3229943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14450"/>
            <a:ext cx="39624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14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47750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0070C0"/>
                </a:solidFill>
                <a:latin typeface="+mn-lt"/>
              </a:rPr>
              <a:t>Fixation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1550"/>
            <a:ext cx="9144000" cy="417195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It </a:t>
            </a:r>
            <a:r>
              <a:rPr lang="en-US" dirty="0"/>
              <a:t>is a process in which a specimen is treated by exposing </a:t>
            </a:r>
            <a:r>
              <a:rPr lang="en-US" dirty="0" smtClean="0"/>
              <a:t>it to </a:t>
            </a:r>
            <a:r>
              <a:rPr lang="en-US" dirty="0"/>
              <a:t>a fixative for a particular period of time in order </a:t>
            </a:r>
            <a:r>
              <a:rPr lang="en-US" dirty="0" smtClean="0"/>
              <a:t>to facilitate </a:t>
            </a:r>
            <a:r>
              <a:rPr lang="en-US" dirty="0"/>
              <a:t>the succeeding steps.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purpose of fixation is to preserve tissues </a:t>
            </a:r>
            <a:r>
              <a:rPr lang="en-US" dirty="0" smtClean="0"/>
              <a:t>permanently in </a:t>
            </a:r>
            <a:r>
              <a:rPr lang="en-US" dirty="0"/>
              <a:t>as life-like a state as possible.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fixative should be 15 – 20 times more in volume </a:t>
            </a:r>
            <a:r>
              <a:rPr lang="en-US" dirty="0" smtClean="0"/>
              <a:t>then the </a:t>
            </a:r>
            <a:r>
              <a:rPr lang="en-US" dirty="0"/>
              <a:t>specimen.</a:t>
            </a:r>
          </a:p>
        </p:txBody>
      </p:sp>
    </p:spTree>
    <p:extLst>
      <p:ext uri="{BB962C8B-B14F-4D97-AF65-F5344CB8AC3E}">
        <p14:creationId xmlns:p14="http://schemas.microsoft.com/office/powerpoint/2010/main" xmlns="" val="9096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Aims of Fixation :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00150"/>
            <a:ext cx="914400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</a:t>
            </a:r>
            <a:r>
              <a:rPr lang="en-US" dirty="0"/>
              <a:t>. It </a:t>
            </a:r>
            <a:r>
              <a:rPr lang="en-US" dirty="0" smtClean="0"/>
              <a:t>prevent </a:t>
            </a:r>
            <a:r>
              <a:rPr lang="en-US" dirty="0"/>
              <a:t>autolysis &amp; putrefaction of the cell.</a:t>
            </a:r>
          </a:p>
          <a:p>
            <a:r>
              <a:rPr lang="en-US" dirty="0"/>
              <a:t>2. It </a:t>
            </a:r>
            <a:r>
              <a:rPr lang="en-US" dirty="0" smtClean="0"/>
              <a:t>penetrate </a:t>
            </a:r>
            <a:r>
              <a:rPr lang="en-US" dirty="0"/>
              <a:t>evenly and rapidly.</a:t>
            </a:r>
          </a:p>
          <a:p>
            <a:r>
              <a:rPr lang="en-US" dirty="0"/>
              <a:t>3. It </a:t>
            </a:r>
            <a:r>
              <a:rPr lang="en-US" dirty="0" smtClean="0"/>
              <a:t>harden </a:t>
            </a:r>
            <a:r>
              <a:rPr lang="en-US" dirty="0"/>
              <a:t>the tissues</a:t>
            </a:r>
          </a:p>
          <a:p>
            <a:r>
              <a:rPr lang="en-US" dirty="0"/>
              <a:t>4. Increase the optical density</a:t>
            </a:r>
          </a:p>
          <a:p>
            <a:r>
              <a:rPr lang="en-US" dirty="0"/>
              <a:t>5. </a:t>
            </a:r>
            <a:r>
              <a:rPr lang="en-US" dirty="0" smtClean="0"/>
              <a:t>not </a:t>
            </a:r>
            <a:r>
              <a:rPr lang="en-US" dirty="0"/>
              <a:t>cause shrinkage or swelling of the cells</a:t>
            </a:r>
          </a:p>
          <a:p>
            <a:r>
              <a:rPr lang="en-US" dirty="0"/>
              <a:t>6. </a:t>
            </a:r>
            <a:r>
              <a:rPr lang="en-US" dirty="0" smtClean="0"/>
              <a:t>not </a:t>
            </a:r>
            <a:r>
              <a:rPr lang="en-US" dirty="0"/>
              <a:t>react with the receptor sites &amp; thus must </a:t>
            </a:r>
            <a:r>
              <a:rPr lang="en-US" dirty="0" smtClean="0"/>
              <a:t>not interfere </a:t>
            </a:r>
            <a:r>
              <a:rPr lang="en-US" dirty="0"/>
              <a:t>with the staining procedure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666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Fixation (Formalin)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495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MECHANISM OF ACTION</a:t>
            </a:r>
            <a:r>
              <a:rPr lang="en-US" dirty="0" smtClean="0"/>
              <a:t>:</a:t>
            </a:r>
          </a:p>
          <a:p>
            <a:r>
              <a:rPr lang="en-US" dirty="0"/>
              <a:t>It forms cross links between amino acids of proteins thereby</a:t>
            </a:r>
          </a:p>
          <a:p>
            <a:r>
              <a:rPr lang="en-US" dirty="0"/>
              <a:t>making them insoluble.</a:t>
            </a:r>
          </a:p>
          <a:p>
            <a:r>
              <a:rPr lang="en-US" dirty="0"/>
              <a:t>It fixes 4 mm thick tissue in 8 hours .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3383675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889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813</Words>
  <Application>Microsoft Office PowerPoint</Application>
  <PresentationFormat>عرض على الشاشة (9:16)‏</PresentationFormat>
  <Paragraphs>111</Paragraphs>
  <Slides>22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3" baseType="lpstr">
      <vt:lpstr>Office Theme</vt:lpstr>
      <vt:lpstr>Tissue Processing</vt:lpstr>
      <vt:lpstr>Tissue processing : A procedure which need to take place after gross examination  between tissue fixation and the embedding and then  sectioning  of paraffin blocks.</vt:lpstr>
      <vt:lpstr>Steps of tissue processing in histopathology laboratory</vt:lpstr>
      <vt:lpstr>Paraffin sectioning can be done 2 ways:</vt:lpstr>
      <vt:lpstr>Protocols followed in Histotechniques</vt:lpstr>
      <vt:lpstr>Specimen identification &amp; labeling</vt:lpstr>
      <vt:lpstr>Fixation </vt:lpstr>
      <vt:lpstr>Aims of Fixation : </vt:lpstr>
      <vt:lpstr>Fixation (Formalin)</vt:lpstr>
      <vt:lpstr>Decalcification: </vt:lpstr>
      <vt:lpstr>Dehydration:</vt:lpstr>
      <vt:lpstr>The duration of the procedure can be noted down as; 1.  70 % alcohol – 1 hour 2.  70 % alcohol – 1 hour 3.  95 % alcohol – 1 hour 4.  95 % alcohol – 1 hour 5. Absolute alcohol – 1 hour 6. Absolute alcohol – 1 hour 7. Absolute alcohol – 1 hour</vt:lpstr>
      <vt:lpstr>CLEARING ( DEALCOHOLIZATION):</vt:lpstr>
      <vt:lpstr>Impregnation:</vt:lpstr>
      <vt:lpstr>Embedding :</vt:lpstr>
      <vt:lpstr>الشريحة 16</vt:lpstr>
      <vt:lpstr>Section Cutting :</vt:lpstr>
      <vt:lpstr>Parts of a Microtome ( Rotary ) :</vt:lpstr>
      <vt:lpstr>Tissue floatation bath:</vt:lpstr>
      <vt:lpstr>الشريحة 20</vt:lpstr>
      <vt:lpstr>Staining :</vt:lpstr>
      <vt:lpstr>Result 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Tissue Processing</dc:title>
  <dc:creator>hp</dc:creator>
  <cp:lastModifiedBy>Abu-mustafa</cp:lastModifiedBy>
  <cp:revision>19</cp:revision>
  <dcterms:created xsi:type="dcterms:W3CDTF">2006-08-16T00:00:00Z</dcterms:created>
  <dcterms:modified xsi:type="dcterms:W3CDTF">2023-09-23T20:09:27Z</dcterms:modified>
</cp:coreProperties>
</file>